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6"/>
  </p:notesMasterIdLst>
  <p:sldIdLst>
    <p:sldId id="256" r:id="rId2"/>
    <p:sldId id="273" r:id="rId3"/>
    <p:sldId id="257" r:id="rId4"/>
    <p:sldId id="267" r:id="rId5"/>
    <p:sldId id="280" r:id="rId6"/>
    <p:sldId id="282" r:id="rId7"/>
    <p:sldId id="281" r:id="rId8"/>
    <p:sldId id="283" r:id="rId9"/>
    <p:sldId id="276" r:id="rId10"/>
    <p:sldId id="258" r:id="rId11"/>
    <p:sldId id="270" r:id="rId12"/>
    <p:sldId id="279" r:id="rId13"/>
    <p:sldId id="278" r:id="rId14"/>
    <p:sldId id="284" r:id="rId15"/>
    <p:sldId id="260" r:id="rId16"/>
    <p:sldId id="261" r:id="rId17"/>
    <p:sldId id="285" r:id="rId18"/>
    <p:sldId id="262" r:id="rId19"/>
    <p:sldId id="272" r:id="rId20"/>
    <p:sldId id="286" r:id="rId21"/>
    <p:sldId id="264" r:id="rId22"/>
    <p:sldId id="265" r:id="rId23"/>
    <p:sldId id="26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/>
            <a:t>基础知识：</a:t>
          </a:r>
          <a:r>
            <a:rPr lang="en-US"/>
            <a:t>1-6</a:t>
          </a:r>
          <a:r>
            <a:rPr lang="zh-CN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B618C5F-F2CD-4DBA-AF0C-255C194A0FC2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45A4452-69FC-4F2A-9B09-4A8F382A8244}">
      <dgm:prSet custT="1"/>
      <dgm:spPr/>
      <dgm:t>
        <a:bodyPr/>
        <a:lstStyle/>
        <a:p>
          <a:r>
            <a:rPr lang="en-US" altLang="zh-CN" sz="6000" dirty="0">
              <a:latin typeface="Arial Black" panose="020B0A04020102020204" pitchFamily="34" charset="0"/>
            </a:rPr>
            <a:t>END</a:t>
          </a:r>
          <a:endParaRPr lang="zh-CN" altLang="en-US" sz="6000" dirty="0">
            <a:latin typeface="Arial Black" panose="020B0A04020102020204" pitchFamily="34" charset="0"/>
          </a:endParaRPr>
        </a:p>
      </dgm:t>
    </dgm:pt>
    <dgm:pt modelId="{DDCE1A7A-5795-4F9E-8742-63A5B561CA51}" type="parTrans" cxnId="{3026F9CE-0E8B-494B-A299-57B080F6D6B3}">
      <dgm:prSet/>
      <dgm:spPr/>
      <dgm:t>
        <a:bodyPr/>
        <a:lstStyle/>
        <a:p>
          <a:endParaRPr lang="zh-CN" altLang="en-US"/>
        </a:p>
      </dgm:t>
    </dgm:pt>
    <dgm:pt modelId="{50A918FE-23FD-4AE7-865D-3779226A0D2C}" type="sibTrans" cxnId="{3026F9CE-0E8B-494B-A299-57B080F6D6B3}">
      <dgm:prSet/>
      <dgm:spPr/>
      <dgm:t>
        <a:bodyPr/>
        <a:lstStyle/>
        <a:p>
          <a:endParaRPr lang="zh-CN" altLang="en-US"/>
        </a:p>
      </dgm:t>
    </dgm:pt>
    <dgm:pt modelId="{4704ABF5-38C0-492E-AA8A-EF0A99C33130}" type="pres">
      <dgm:prSet presAssocID="{CB618C5F-F2CD-4DBA-AF0C-255C194A0FC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7D15AAB-93D8-41A6-8253-740E06B8EB70}" type="pres">
      <dgm:prSet presAssocID="{B45A4452-69FC-4F2A-9B09-4A8F382A8244}" presName="horFlow" presStyleCnt="0"/>
      <dgm:spPr/>
    </dgm:pt>
    <dgm:pt modelId="{292D382F-B33A-41E6-987D-D1AF83F7B7E3}" type="pres">
      <dgm:prSet presAssocID="{B45A4452-69FC-4F2A-9B09-4A8F382A8244}" presName="bigChev" presStyleLbl="node1" presStyleIdx="0" presStyleCnt="1" custLinFactNeighborX="1679" custLinFactNeighborY="36372"/>
      <dgm:spPr/>
    </dgm:pt>
  </dgm:ptLst>
  <dgm:cxnLst>
    <dgm:cxn modelId="{198441A6-1F63-43AE-B615-9EE7A1C866FA}" type="presOf" srcId="{B45A4452-69FC-4F2A-9B09-4A8F382A8244}" destId="{292D382F-B33A-41E6-987D-D1AF83F7B7E3}" srcOrd="0" destOrd="0" presId="urn:microsoft.com/office/officeart/2005/8/layout/lProcess3"/>
    <dgm:cxn modelId="{3026F9CE-0E8B-494B-A299-57B080F6D6B3}" srcId="{CB618C5F-F2CD-4DBA-AF0C-255C194A0FC2}" destId="{B45A4452-69FC-4F2A-9B09-4A8F382A8244}" srcOrd="0" destOrd="0" parTransId="{DDCE1A7A-5795-4F9E-8742-63A5B561CA51}" sibTransId="{50A918FE-23FD-4AE7-865D-3779226A0D2C}"/>
    <dgm:cxn modelId="{06CABEEE-7D98-4A7F-A037-EE7A0D114BDF}" type="presOf" srcId="{CB618C5F-F2CD-4DBA-AF0C-255C194A0FC2}" destId="{4704ABF5-38C0-492E-AA8A-EF0A99C33130}" srcOrd="0" destOrd="0" presId="urn:microsoft.com/office/officeart/2005/8/layout/lProcess3"/>
    <dgm:cxn modelId="{2A2D7612-59D5-45E2-A63B-23E3DF4F0FE6}" type="presParOf" srcId="{4704ABF5-38C0-492E-AA8A-EF0A99C33130}" destId="{47D15AAB-93D8-41A6-8253-740E06B8EB70}" srcOrd="0" destOrd="0" presId="urn:microsoft.com/office/officeart/2005/8/layout/lProcess3"/>
    <dgm:cxn modelId="{06105952-82EA-484D-916D-134A57E4B17C}" type="presParOf" srcId="{47D15AAB-93D8-41A6-8253-740E06B8EB70}" destId="{292D382F-B33A-41E6-987D-D1AF83F7B7E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C59CE782-1B59-4486-800C-B93941203F47}">
      <dgm:prSet/>
      <dgm:spPr/>
      <dgm:t>
        <a:bodyPr/>
        <a:lstStyle/>
        <a:p>
          <a:r>
            <a:rPr lang="zh-CN"/>
            <a:t>自然地随文化演化</a:t>
          </a:r>
        </a:p>
      </dgm:t>
    </dgm:pt>
    <dgm:pt modelId="{114EDA3F-636B-440B-960D-A615508A99BE}" type="par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F1770FCB-62A5-4975-AA6F-D6B23A1B9018}" type="sib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3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5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4" presId="urn:microsoft.com/office/officeart/2005/8/layout/hList1"/>
    <dgm:cxn modelId="{8C02BD81-8A38-4405-BAC0-188F5A513539}" srcId="{21F53B6A-F85B-4FBA-B8DA-82F0F6A80F12}" destId="{70CA5CF3-7B64-4C94-898F-E246A8C3E1C4}" srcOrd="4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C97DE389-AD0D-42C5-A31B-3CBECB0D543B}" type="presOf" srcId="{C59CE782-1B59-4486-800C-B93941203F47}" destId="{6A35ADD5-DBC5-4EF7-9624-899213330323}" srcOrd="0" destOrd="2" presId="urn:microsoft.com/office/officeart/2005/8/layout/hList1"/>
    <dgm:cxn modelId="{A3E77997-33EF-4052-B507-C3E111AF1F4C}" srcId="{21F53B6A-F85B-4FBA-B8DA-82F0F6A80F12}" destId="{C59CE782-1B59-4486-800C-B93941203F47}" srcOrd="2" destOrd="0" parTransId="{114EDA3F-636B-440B-960D-A615508A99BE}" sibTransId="{F1770FCB-62A5-4975-AA6F-D6B23A1B9018}"/>
    <dgm:cxn modelId="{5A205FBF-DA86-4FFF-9A52-2B32018FEFB8}" type="presOf" srcId="{DE9370D8-C6FF-4D66-A41D-833F005F0C3D}" destId="{6A35ADD5-DBC5-4EF7-9624-899213330323}" srcOrd="0" destOrd="5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3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r>
            <a:rPr lang="zh-CN" sz="1200" dirty="0"/>
            <a:t>、百度百科</a:t>
          </a:r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dirty="0"/>
            <a:t>自然语言理解</a:t>
          </a:r>
          <a:r>
            <a:rPr lang="zh-CN" sz="2200" dirty="0"/>
            <a:t> </a:t>
          </a:r>
          <a:endParaRPr lang="en-US" altLang="zh-CN" sz="2200" dirty="0"/>
        </a:p>
        <a:p>
          <a:r>
            <a:rPr lang="en-US" sz="2200" dirty="0"/>
            <a:t>Natural Language Understanding </a:t>
          </a:r>
          <a:r>
            <a:rPr lang="zh-CN" sz="2200" dirty="0"/>
            <a:t>，</a:t>
          </a:r>
          <a:r>
            <a:rPr lang="en-US" sz="2200" dirty="0"/>
            <a:t>NLU</a:t>
          </a:r>
          <a:endParaRPr lang="zh-CN" sz="2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endParaRPr lang="en-US" altLang="zh-CN" sz="2800" dirty="0"/>
        </a:p>
        <a:p>
          <a:r>
            <a:rPr lang="en-US" sz="2100" dirty="0"/>
            <a:t>Natural Language Generation</a:t>
          </a:r>
          <a:r>
            <a:rPr lang="zh-CN" sz="2100" dirty="0"/>
            <a:t>，</a:t>
          </a:r>
          <a:r>
            <a:rPr lang="en-US" sz="2100" dirty="0"/>
            <a:t>NLG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 dirty="0"/>
            <a:t>垃圾邮件</a:t>
          </a:r>
          <a:r>
            <a:rPr lang="zh-CN" altLang="en-US" sz="2500" kern="1200" dirty="0"/>
            <a:t>过滤</a:t>
          </a:r>
          <a:endParaRPr lang="zh-C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55" y="125247"/>
          <a:ext cx="5267112" cy="135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基础知识：</a:t>
          </a:r>
          <a:r>
            <a:rPr lang="en-US" sz="4700" kern="1200"/>
            <a:t>1-6</a:t>
          </a:r>
          <a:r>
            <a:rPr lang="zh-CN" sz="4700" kern="1200"/>
            <a:t>章</a:t>
          </a:r>
        </a:p>
      </dsp:txBody>
      <dsp:txXfrm>
        <a:off x="55" y="125247"/>
        <a:ext cx="5267112" cy="1353600"/>
      </dsp:txXfrm>
    </dsp:sp>
    <dsp:sp modelId="{4FB54597-E62E-45DE-8913-D9182A10E069}">
      <dsp:nvSpPr>
        <dsp:cNvPr id="0" name=""/>
        <dsp:cNvSpPr/>
      </dsp:nvSpPr>
      <dsp:spPr>
        <a:xfrm>
          <a:off x="55" y="1478847"/>
          <a:ext cx="5267112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55" y="1478847"/>
        <a:ext cx="5267112" cy="2064240"/>
      </dsp:txXfrm>
    </dsp:sp>
    <dsp:sp modelId="{2D038B59-D9A4-42F0-A210-75AA4086E952}">
      <dsp:nvSpPr>
        <dsp:cNvPr id="0" name=""/>
        <dsp:cNvSpPr/>
      </dsp:nvSpPr>
      <dsp:spPr>
        <a:xfrm>
          <a:off x="6004562" y="125247"/>
          <a:ext cx="5267112" cy="135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基本技术：</a:t>
          </a:r>
          <a:r>
            <a:rPr lang="en-US" sz="4700" kern="1200"/>
            <a:t>7-9</a:t>
          </a:r>
          <a:r>
            <a:rPr lang="zh-CN" sz="4700" kern="1200"/>
            <a:t>章</a:t>
          </a:r>
        </a:p>
      </dsp:txBody>
      <dsp:txXfrm>
        <a:off x="6004562" y="125247"/>
        <a:ext cx="5267112" cy="1353600"/>
      </dsp:txXfrm>
    </dsp:sp>
    <dsp:sp modelId="{A9DD8349-9C30-48F0-BB53-A3BED481522B}">
      <dsp:nvSpPr>
        <dsp:cNvPr id="0" name=""/>
        <dsp:cNvSpPr/>
      </dsp:nvSpPr>
      <dsp:spPr>
        <a:xfrm>
          <a:off x="6004562" y="1478847"/>
          <a:ext cx="5267112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004562" y="1478847"/>
        <a:ext cx="5267112" cy="20642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382F-B33A-41E6-987D-D1AF83F7B7E3}">
      <dsp:nvSpPr>
        <dsp:cNvPr id="0" name=""/>
        <dsp:cNvSpPr/>
      </dsp:nvSpPr>
      <dsp:spPr>
        <a:xfrm>
          <a:off x="0" y="172617"/>
          <a:ext cx="4248358" cy="169934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kern="1200" dirty="0">
              <a:latin typeface="Arial Black" panose="020B0A04020102020204" pitchFamily="34" charset="0"/>
            </a:rPr>
            <a:t>END</a:t>
          </a:r>
          <a:endParaRPr lang="zh-CN" altLang="en-US" sz="6000" kern="1200" dirty="0">
            <a:latin typeface="Arial Black" panose="020B0A04020102020204" pitchFamily="34" charset="0"/>
          </a:endParaRPr>
        </a:p>
      </dsp:txBody>
      <dsp:txXfrm>
        <a:off x="849672" y="172617"/>
        <a:ext cx="2549015" cy="1699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43712"/>
          <a:ext cx="4715287" cy="7843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43712"/>
        <a:ext cx="4715287" cy="784341"/>
      </dsp:txXfrm>
    </dsp:sp>
    <dsp:sp modelId="{6A35ADD5-DBC5-4EF7-9624-899213330323}">
      <dsp:nvSpPr>
        <dsp:cNvPr id="0" name=""/>
        <dsp:cNvSpPr/>
      </dsp:nvSpPr>
      <dsp:spPr>
        <a:xfrm>
          <a:off x="0" y="828053"/>
          <a:ext cx="4715287" cy="314027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人类使用的语言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人类交流和思维的主要工具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自然地随文化演化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书面形式：文字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口头形式：语音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举例：汉语、英语等</a:t>
          </a:r>
        </a:p>
      </dsp:txBody>
      <dsp:txXfrm>
        <a:off x="0" y="828053"/>
        <a:ext cx="4715287" cy="3140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</a:t>
          </a:r>
          <a:r>
            <a:rPr lang="zh-CN" sz="2400" kern="1200" dirty="0"/>
            <a:t>语言学、计算机科学、数学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r>
            <a:rPr lang="zh-CN" sz="1200" kern="1200" dirty="0"/>
            <a:t>、百度百科</a:t>
          </a:r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endParaRPr lang="en-US" altLang="zh-CN" sz="22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r>
            <a:rPr lang="zh-CN" sz="2200" kern="1200" dirty="0"/>
            <a:t>，</a:t>
          </a:r>
          <a:r>
            <a:rPr lang="en-US" sz="2200" kern="1200" dirty="0"/>
            <a:t>NLU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r>
            <a:rPr lang="zh-CN" sz="2100" kern="1200" dirty="0"/>
            <a:t>，</a:t>
          </a:r>
          <a:r>
            <a:rPr lang="en-US" sz="2100" kern="1200" dirty="0"/>
            <a:t>NLG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300937" y="3600800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303913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9B30C6-A426-41D5-B30E-D38557DE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84" y="2342730"/>
            <a:ext cx="7048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</a:p>
        </p:txBody>
      </p:sp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语言是没有规律的，或者说规律是错综复杂的。</a:t>
            </a:r>
          </a:p>
          <a:p>
            <a:r>
              <a:rPr lang="zh-CN" altLang="en-US" dirty="0"/>
              <a:t>语言是可以自由组合的，可以组合复杂的语言表达。</a:t>
            </a:r>
          </a:p>
          <a:p>
            <a:r>
              <a:rPr lang="zh-CN" altLang="en-US" dirty="0"/>
              <a:t>语言是一个开放集合，我们可以任意的发明创造一些新的表达方式。</a:t>
            </a:r>
          </a:p>
          <a:p>
            <a:r>
              <a:rPr lang="zh-CN" altLang="en-US" dirty="0"/>
              <a:t>语言需要联系到实践知识，有一定的知识依赖。</a:t>
            </a:r>
          </a:p>
          <a:p>
            <a:r>
              <a:rPr lang="zh-CN" altLang="en-US" dirty="0"/>
              <a:t>语言的使用要基于环境和上下文。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9325" y="4340322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机器是否具有智能？  图灵测试（</a:t>
            </a:r>
            <a:r>
              <a:rPr lang="en-US" altLang="zh-CN" dirty="0"/>
              <a:t>Turing</a:t>
            </a:r>
            <a:r>
              <a:rPr lang="zh-CN" altLang="en-US" dirty="0"/>
              <a:t>，</a:t>
            </a:r>
            <a:r>
              <a:rPr lang="en-US" altLang="zh-CN" dirty="0"/>
              <a:t>1950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607284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EA4DF-4140-49CA-A80D-F8BE092F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8A75DDC-D66C-4441-841B-D48C6B223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058430"/>
              </p:ext>
            </p:extLst>
          </p:nvPr>
        </p:nvGraphicFramePr>
        <p:xfrm>
          <a:off x="3267881" y="3082662"/>
          <a:ext cx="4248358" cy="1871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605417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2DA-C026-4929-9F54-DB599E50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8" y="2477759"/>
            <a:ext cx="6167298" cy="3841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D352F-1753-46DC-A75D-BC936001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78" y="616085"/>
            <a:ext cx="4979354" cy="57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314342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572</TotalTime>
  <Words>851</Words>
  <Application>Microsoft Office PowerPoint</Application>
  <PresentationFormat>宽屏</PresentationFormat>
  <Paragraphs>201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Arial Black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PowerPoint 演示文稿</vt:lpstr>
      <vt:lpstr>1.6 自然语言处理的基本方法及其发展</vt:lpstr>
      <vt:lpstr>1.7 学科现状</vt:lpstr>
      <vt:lpstr>1.8 语言、思维和理解</vt:lpstr>
      <vt:lpstr>1.9 本书结构</vt:lpstr>
      <vt:lpstr>第一章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80</cp:revision>
  <dcterms:created xsi:type="dcterms:W3CDTF">2020-06-27T17:50:52Z</dcterms:created>
  <dcterms:modified xsi:type="dcterms:W3CDTF">2020-07-21T10:22:38Z</dcterms:modified>
</cp:coreProperties>
</file>